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1965960"/>
            <a:ext cx="108813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8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Welcome to English Class!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79476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4A90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④ 安静与跟读 Quiet &amp; Repeat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6EFFB"/>
          </a:solidFill>
          <a:ln w="19050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Be quiet! 🤫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请安静！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91072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2EAFB"/>
          </a:solidFill>
          <a:ln w="19050">
            <a:solidFill>
              <a:srgbClr val="9B6B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Listen carefully. 👂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认真听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DE9F2"/>
          </a:solidFill>
          <a:ln w="19050">
            <a:solidFill>
              <a:srgbClr val="EE6C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Repeat after me. 🔁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跟我读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E9E9"/>
          </a:solidFill>
          <a:ln w="19050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Louder, please. 📣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声音再大一点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9B6B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⑤ 练习与表扬 Practice &amp; Praise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2EAFB"/>
          </a:solidFill>
          <a:ln w="19050">
            <a:solidFill>
              <a:srgbClr val="9B6B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Work in pairs. 👥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同桌两人一组练习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91072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DE9F2"/>
          </a:solidFill>
          <a:ln w="19050">
            <a:solidFill>
              <a:srgbClr val="EE6C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Group work, start! 💬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小组活动，开始！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E9E9"/>
          </a:solidFill>
          <a:ln w="19050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Have a try! 🎯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来试一试！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F3DC"/>
          </a:solidFill>
          <a:ln w="19050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Good job! / Well done! ⭐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做得好！（老师的表扬）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EE6C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⑥ 礼貌用语 Polite English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DE9F2"/>
          </a:solidFill>
          <a:ln w="19050">
            <a:solidFill>
              <a:srgbClr val="EE6C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May I come in? 🚪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我可以进来吗？（迟到时说）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91072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E9E9"/>
          </a:solidFill>
          <a:ln w="19050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Excuse me. 🙏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打扰一下 / 借过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F3DC"/>
          </a:solidFill>
          <a:ln w="19050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Sorry, I don't understand. 😅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对不起，我没听懂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0F5F3"/>
          </a:solidFill>
          <a:ln w="19050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Thank you! 💛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谢谢！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9B6B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师生口令对答速查表 Quick Reference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2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sz="16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老师说 Teacher says</a:t>
                      </a:r>
                    </a:p>
                  </a:txBody>
                  <a:tcPr anchor="ctr">
                    <a:solidFill>
                      <a:srgbClr val="2B3C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>
                          <a:solidFill>
                            <a:srgbClr val="FFFFFF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你回应 You say / do</a:t>
                      </a:r>
                    </a:p>
                  </a:txBody>
                  <a:tcPr anchor="ctr">
                    <a:solidFill>
                      <a:srgbClr val="2B3C64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2B2B2B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Are you ready?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B2B2B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Yes!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2B2B2B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One, two, three</a:t>
                      </a:r>
                    </a:p>
                  </a:txBody>
                  <a:tcPr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B2B2B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Eyes on me!（小眼睛，看老师）</a:t>
                      </a:r>
                    </a:p>
                  </a:txBody>
                  <a:tcPr anchor="ctr">
                    <a:solidFill>
                      <a:srgbClr val="F2F5FA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2B2B2B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Hands up!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B2B2B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举手 🙋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2B2B2B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Sit down, please.</a:t>
                      </a:r>
                    </a:p>
                  </a:txBody>
                  <a:tcPr anchor="ctr">
                    <a:solidFill>
                      <a:srgbClr val="F2F5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B2B2B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Thank you!（说谢谢再坐）</a:t>
                      </a:r>
                    </a:p>
                  </a:txBody>
                  <a:tcPr anchor="ctr">
                    <a:solidFill>
                      <a:srgbClr val="F2F5FA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2B2B2B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Class is over.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>
                          <a:solidFill>
                            <a:srgbClr val="2B2B2B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Stand up &amp; Goodbye!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5A6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小游戏：Simon Says 我说你做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游戏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F3DC"/>
          </a:solidFill>
          <a:ln w="19050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规则 📜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听到 Simon says 才做动作，没说就不许动！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91072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0F5F3"/>
          </a:solidFill>
          <a:ln w="19050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Simon says: Stand up! ✅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起立 —— 做对啦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6EFFB"/>
          </a:solidFill>
          <a:ln w="19050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Stand up!（没说 Simon says）❌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不动，动了就出局 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2EAFB"/>
          </a:solidFill>
          <a:ln w="19050">
            <a:solidFill>
              <a:srgbClr val="9B6B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下节课实战 🎲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用今天的课堂口令玩真的，先记住它们！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EE6C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课堂约定 Our Rules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约定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DE9F2"/>
          </a:solidFill>
          <a:ln w="19050">
            <a:solidFill>
              <a:srgbClr val="EE6C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📚 每节课带好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英语书 + 笔记本 + 两支笔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91072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E9E9"/>
          </a:solidFill>
          <a:ln w="19050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🗣️ 大胆开口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说错不丢人，不说才可惜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F3DC"/>
          </a:solidFill>
          <a:ln w="19050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🧠 口令记牢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老师喊口令，马上做反应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0F5F3"/>
          </a:solidFill>
          <a:ln w="19050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😄 Have fun!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英语课是用来享受的！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1965960"/>
            <a:ext cx="108813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8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Enjoy English, Enjoy English Class!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79476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下节课见 See you next class! 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s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01168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74320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英语是什么？Why English?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为什么要学英语 Why learn English?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E9E9"/>
          </a:solidFill>
          <a:ln w="19050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🌍 世界通用语言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45 多个国家的官方语言，出国旅游也用得上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91072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F3DC"/>
          </a:solidFill>
          <a:ln w="19050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🎮 它无处不在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游戏、电影、英文歌里全是英语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0F5F3"/>
          </a:solidFill>
          <a:ln w="19050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🚪 它是一扇门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通往更大的世界、更多的机会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6EFFB"/>
          </a:solidFill>
          <a:ln w="19050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💪 别怕说错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敢开口，就已经赢了一半！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26 个字母 —— 英语的全部积木 The Alphabet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417320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FE9E9"/>
          </a:solidFill>
          <a:ln w="2222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Aa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94560" y="1417320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FF3DC"/>
          </a:solidFill>
          <a:ln w="22225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Bb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22191" y="1417320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E0F5F3"/>
          </a:solidFill>
          <a:ln w="22225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Cc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49824" y="1417320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E6EFFB"/>
          </a:solidFill>
          <a:ln w="22225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Dd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077455" y="1417320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2EAFB"/>
          </a:solidFill>
          <a:ln w="22225">
            <a:solidFill>
              <a:srgbClr val="9B6B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Ee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705087" y="1417320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DE9F2"/>
          </a:solidFill>
          <a:ln w="22225">
            <a:solidFill>
              <a:srgbClr val="EE6C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Ff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332719" y="1417320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FE9E9"/>
          </a:solidFill>
          <a:ln w="2222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Gg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532888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FF3DC"/>
          </a:solidFill>
          <a:ln w="22225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Hh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194560" y="2532888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E0F5F3"/>
          </a:solidFill>
          <a:ln w="22225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Ii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822191" y="2532888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E6EFFB"/>
          </a:solidFill>
          <a:ln w="22225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Jj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49824" y="2532888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2EAFB"/>
          </a:solidFill>
          <a:ln w="22225">
            <a:solidFill>
              <a:srgbClr val="9B6B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Kk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077455" y="2532888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DE9F2"/>
          </a:solidFill>
          <a:ln w="22225">
            <a:solidFill>
              <a:srgbClr val="EE6C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Ll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705087" y="2532888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FE9E9"/>
          </a:solidFill>
          <a:ln w="2222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Mm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332719" y="2532888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FF3DC"/>
          </a:solidFill>
          <a:ln w="22225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Nn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66928" y="3648456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E0F5F3"/>
          </a:solidFill>
          <a:ln w="22225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Oo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194560" y="3648456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E6EFFB"/>
          </a:solidFill>
          <a:ln w="22225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Pp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822191" y="3648456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2EAFB"/>
          </a:solidFill>
          <a:ln w="22225">
            <a:solidFill>
              <a:srgbClr val="9B6B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Qq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49824" y="3648456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DE9F2"/>
          </a:solidFill>
          <a:ln w="22225">
            <a:solidFill>
              <a:srgbClr val="EE6C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Rr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077455" y="3648456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FE9E9"/>
          </a:solidFill>
          <a:ln w="2222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Ss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705087" y="3648456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FF3DC"/>
          </a:solidFill>
          <a:ln w="22225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Tt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0332719" y="3648456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E0F5F3"/>
          </a:solidFill>
          <a:ln w="22225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Uu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66928" y="4764024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E6EFFB"/>
          </a:solidFill>
          <a:ln w="22225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Vv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194560" y="4764024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2EAFB"/>
          </a:solidFill>
          <a:ln w="22225">
            <a:solidFill>
              <a:srgbClr val="9B6B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Ww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822191" y="4764024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DE9F2"/>
          </a:solidFill>
          <a:ln w="22225">
            <a:solidFill>
              <a:srgbClr val="EE6C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Xx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449824" y="4764024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FE9E9"/>
          </a:solidFill>
          <a:ln w="22225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Yy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077455" y="4764024"/>
            <a:ext cx="1517904" cy="987552"/>
          </a:xfrm>
          <a:prstGeom prst="roundRect">
            <a:avLst>
              <a:gd name="adj" fmla="val 18000"/>
            </a:avLst>
          </a:prstGeom>
          <a:solidFill>
            <a:srgbClr val="FFF3DC"/>
          </a:solidFill>
          <a:ln w="22225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Zz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5989320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跟老师大声读一遍：Aa /eɪ/   Bb /biː/   Cc /siː/ …… 英语就靠这 26 块积木，拼出百万单词！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从字母到句子 Building Blocks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0F5F3"/>
          </a:solidFill>
          <a:ln w="19050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letters 字母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26 个，英语里最小的积木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91072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6EFFB"/>
          </a:solidFill>
          <a:ln w="19050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words 单词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字母拼出来的：apple 🍎 = a·p·p·l·e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2EAFB"/>
          </a:solidFill>
          <a:ln w="19050">
            <a:solidFill>
              <a:srgbClr val="9B6B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sentences 句子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单词连成句子：I like apples.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DE9F2"/>
          </a:solidFill>
          <a:ln w="19050">
            <a:solidFill>
              <a:srgbClr val="EE6C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🔥 坚持的力量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每天记 3 个单词，一年就是 1000+ 个！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_s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01168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74320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课堂口令 Classroom Commands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① 上课啦！Class begins!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E9E9"/>
          </a:solidFill>
          <a:ln w="19050">
            <a:solidFill>
              <a:srgbClr val="FF6B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Class begins.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上课啦 —— 全班起立问好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91072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F3DC"/>
          </a:solidFill>
          <a:ln w="19050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Stand up, please.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请起立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0F5F3"/>
          </a:solidFill>
          <a:ln w="19050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Good morning, class!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同学们，早上好！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6EFFB"/>
          </a:solidFill>
          <a:ln w="19050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Sit down, please.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请坐下（说 Thank you 再坐哦）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5A6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② 举手发言 Hands up!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FF3DC"/>
          </a:solidFill>
          <a:ln w="19050">
            <a:solidFill>
              <a:srgbClr val="F5A62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Hands up! 🙋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举起手来！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91072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0F5F3"/>
          </a:solidFill>
          <a:ln w="19050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Raise your hand. ✋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想发言，先举手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6EFFB"/>
          </a:solidFill>
          <a:ln w="19050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Put your hands down.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把手放下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2EAFB"/>
          </a:solidFill>
          <a:ln w="19050">
            <a:solidFill>
              <a:srgbClr val="9B6B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One by one.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一个一个轮流来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2B3C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2EC4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146304"/>
            <a:ext cx="96926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③ 书本与黑板 Books &amp; Blackboard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9840" y="274320"/>
            <a:ext cx="17373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500" b="1">
                <a:solidFill>
                  <a:srgbClr val="FFD93D"/>
                </a:solidFill>
                <a:latin typeface="微软雅黑"/>
                <a:ea typeface="微软雅黑"/>
                <a:cs typeface="微软雅黑"/>
              </a:rPr>
              <a:t>Part 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0F5F3"/>
          </a:solidFill>
          <a:ln w="19050">
            <a:solidFill>
              <a:srgbClr val="2EC4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Open your books. 📖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打开课本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91072" y="1481328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E6EFFB"/>
          </a:solidFill>
          <a:ln w="19050">
            <a:solidFill>
              <a:srgbClr val="4A90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Close your books. 📕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合上课本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2EAFB"/>
          </a:solidFill>
          <a:ln w="19050">
            <a:solidFill>
              <a:srgbClr val="9B6B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Look at the blackboard. 👀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请看黑板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4023360"/>
            <a:ext cx="5440680" cy="2286000"/>
          </a:xfrm>
          <a:prstGeom prst="roundRect">
            <a:avLst>
              <a:gd name="adj" fmla="val 10000"/>
            </a:avLst>
          </a:prstGeom>
          <a:solidFill>
            <a:srgbClr val="FDE9F2"/>
          </a:solidFill>
          <a:ln w="19050">
            <a:solidFill>
              <a:srgbClr val="EE6C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182880"/>
          <a:lstStyle/>
          <a:p>
            <a:pPr algn="l"/>
            <a:r>
              <a:rPr sz="2100" b="1">
                <a:solidFill>
                  <a:srgbClr val="2B3C64"/>
                </a:solidFill>
                <a:latin typeface="微软雅黑"/>
                <a:ea typeface="微软雅黑"/>
                <a:cs typeface="微软雅黑"/>
              </a:rPr>
              <a:t>Come to the front. 🚶</a:t>
            </a:r>
          </a:p>
          <a:p>
            <a:pPr algn="l">
              <a:spcBef>
                <a:spcPts val="600"/>
              </a:spcBef>
            </a:pPr>
            <a:r>
              <a:rPr sz="140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到前面来（展示）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七年级英语 · 开学第一课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548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0">
                <a:solidFill>
                  <a:srgbClr val="6B6B6B"/>
                </a:solidFill>
                <a:latin typeface="微软雅黑"/>
                <a:ea typeface="微软雅黑"/>
                <a:cs typeface="微软雅黑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